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1378" y="-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16.02.2015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.emf"/><Relationship Id="rId4" Type="http://schemas.openxmlformats.org/officeDocument/2006/relationships/package" Target="../embeddings/Microsoft_Word_Document1.docx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ctrTitle"/>
          </p:nvPr>
        </p:nvSpPr>
        <p:spPr>
          <a:xfrm>
            <a:off x="642938" y="115888"/>
            <a:ext cx="7772400" cy="1728787"/>
          </a:xfrm>
        </p:spPr>
        <p:txBody>
          <a:bodyPr/>
          <a:lstStyle/>
          <a:p>
            <a:pPr algn="l"/>
            <a:endParaRPr lang="ru-RU" altLang="ru-RU" sz="2000" smtClean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772816"/>
            <a:ext cx="9144000" cy="496855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77500" lnSpcReduction="20000"/>
          </a:bodyPr>
          <a:lstStyle/>
          <a:p>
            <a:pPr>
              <a:defRPr/>
            </a:pPr>
            <a:r>
              <a:rPr lang="ru-RU" dirty="0">
                <a:solidFill>
                  <a:schemeClr val="tx1"/>
                </a:solidFill>
                <a:effectLst/>
              </a:rPr>
              <a:t>Проект инновационной деятельности по теме: </a:t>
            </a:r>
          </a:p>
          <a:p>
            <a:pPr>
              <a:spcBef>
                <a:spcPts val="0"/>
              </a:spcBef>
              <a:defRPr/>
            </a:pPr>
            <a:endParaRPr lang="ru-RU" b="1" dirty="0" smtClean="0">
              <a:solidFill>
                <a:schemeClr val="tx1"/>
              </a:solidFill>
              <a:effectLst/>
            </a:endParaRPr>
          </a:p>
          <a:p>
            <a:pPr>
              <a:spcBef>
                <a:spcPts val="0"/>
              </a:spcBef>
              <a:defRPr/>
            </a:pPr>
            <a:r>
              <a:rPr lang="ru-RU" b="1" dirty="0" smtClean="0">
                <a:solidFill>
                  <a:schemeClr val="tx1"/>
                </a:solidFill>
                <a:effectLst/>
              </a:rPr>
              <a:t>«</a:t>
            </a:r>
            <a:r>
              <a:rPr lang="ru-RU" b="1" dirty="0" smtClean="0">
                <a:solidFill>
                  <a:schemeClr val="tx1"/>
                </a:solidFill>
                <a:effectLst/>
              </a:rPr>
              <a:t>Реализация </a:t>
            </a:r>
            <a:r>
              <a:rPr lang="ru-RU" b="1" dirty="0">
                <a:solidFill>
                  <a:schemeClr val="tx1"/>
                </a:solidFill>
                <a:effectLst/>
              </a:rPr>
              <a:t>педагогической модели </a:t>
            </a:r>
            <a:endParaRPr lang="ru-RU" b="1" dirty="0" smtClean="0">
              <a:solidFill>
                <a:schemeClr val="tx1"/>
              </a:solidFill>
              <a:effectLst/>
            </a:endParaRPr>
          </a:p>
          <a:p>
            <a:pPr>
              <a:spcBef>
                <a:spcPts val="0"/>
              </a:spcBef>
              <a:defRPr/>
            </a:pPr>
            <a:r>
              <a:rPr lang="ru-RU" b="1" dirty="0" smtClean="0">
                <a:solidFill>
                  <a:schemeClr val="tx1"/>
                </a:solidFill>
                <a:effectLst/>
              </a:rPr>
              <a:t>индивидуализации обучения в </a:t>
            </a:r>
            <a:r>
              <a:rPr lang="ru-RU" b="1" dirty="0">
                <a:solidFill>
                  <a:schemeClr val="tx1"/>
                </a:solidFill>
                <a:effectLst/>
              </a:rPr>
              <a:t>условиях введения ФГОС ОО </a:t>
            </a:r>
            <a:endParaRPr lang="ru-RU" b="1" dirty="0" smtClean="0">
              <a:solidFill>
                <a:schemeClr val="tx1"/>
              </a:solidFill>
              <a:effectLst/>
            </a:endParaRPr>
          </a:p>
          <a:p>
            <a:pPr>
              <a:spcBef>
                <a:spcPts val="0"/>
              </a:spcBef>
              <a:defRPr/>
            </a:pPr>
            <a:r>
              <a:rPr lang="ru-RU" b="1" dirty="0" smtClean="0">
                <a:solidFill>
                  <a:schemeClr val="tx1"/>
                </a:solidFill>
                <a:effectLst/>
              </a:rPr>
              <a:t>как </a:t>
            </a:r>
            <a:r>
              <a:rPr lang="ru-RU" b="1" dirty="0">
                <a:solidFill>
                  <a:schemeClr val="tx1"/>
                </a:solidFill>
                <a:effectLst/>
              </a:rPr>
              <a:t>средство </a:t>
            </a:r>
            <a:r>
              <a:rPr lang="ru-RU" b="1" dirty="0" smtClean="0">
                <a:solidFill>
                  <a:schemeClr val="tx1"/>
                </a:solidFill>
                <a:effectLst/>
              </a:rPr>
              <a:t>формирования </a:t>
            </a:r>
            <a:r>
              <a:rPr lang="ru-RU" b="1" dirty="0">
                <a:solidFill>
                  <a:schemeClr val="tx1"/>
                </a:solidFill>
                <a:effectLst/>
              </a:rPr>
              <a:t>у учащихся гимназии </a:t>
            </a:r>
            <a:endParaRPr lang="ru-RU" b="1" dirty="0" smtClean="0">
              <a:solidFill>
                <a:schemeClr val="tx1"/>
              </a:solidFill>
              <a:effectLst/>
            </a:endParaRPr>
          </a:p>
          <a:p>
            <a:pPr>
              <a:spcBef>
                <a:spcPts val="0"/>
              </a:spcBef>
              <a:defRPr/>
            </a:pPr>
            <a:r>
              <a:rPr lang="ru-RU" b="1" dirty="0" err="1" smtClean="0">
                <a:solidFill>
                  <a:schemeClr val="tx1"/>
                </a:solidFill>
                <a:effectLst/>
              </a:rPr>
              <a:t>метапредметных</a:t>
            </a:r>
            <a:r>
              <a:rPr lang="ru-RU" b="1" dirty="0" smtClean="0">
                <a:solidFill>
                  <a:schemeClr val="tx1"/>
                </a:solidFill>
                <a:effectLst/>
              </a:rPr>
              <a:t> </a:t>
            </a:r>
            <a:r>
              <a:rPr lang="ru-RU" b="1" dirty="0">
                <a:solidFill>
                  <a:schemeClr val="tx1"/>
                </a:solidFill>
                <a:effectLst/>
              </a:rPr>
              <a:t>результатов образования: </a:t>
            </a:r>
            <a:r>
              <a:rPr lang="ru-RU" b="1" dirty="0" smtClean="0">
                <a:solidFill>
                  <a:schemeClr val="tx1"/>
                </a:solidFill>
                <a:effectLst/>
              </a:rPr>
              <a:t>гностических</a:t>
            </a:r>
            <a:r>
              <a:rPr lang="ru-RU" b="1" dirty="0">
                <a:solidFill>
                  <a:schemeClr val="tx1"/>
                </a:solidFill>
                <a:effectLst/>
              </a:rPr>
              <a:t>, творческих, исследовательских, проектировочных </a:t>
            </a:r>
            <a:r>
              <a:rPr lang="ru-RU" b="1" dirty="0" smtClean="0">
                <a:solidFill>
                  <a:schemeClr val="tx1"/>
                </a:solidFill>
                <a:effectLst/>
              </a:rPr>
              <a:t>умений»</a:t>
            </a:r>
            <a:endParaRPr lang="ru-RU" dirty="0">
              <a:solidFill>
                <a:schemeClr val="tx1"/>
              </a:solidFill>
              <a:effectLst/>
            </a:endParaRPr>
          </a:p>
          <a:p>
            <a:pPr>
              <a:spcBef>
                <a:spcPts val="0"/>
              </a:spcBef>
            </a:pPr>
            <a:endParaRPr lang="ru-RU" alt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</a:pPr>
            <a:endParaRPr lang="ru-RU" altLang="ru-RU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</a:pPr>
            <a:endParaRPr lang="ru-RU" alt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ct val="0"/>
              </a:spcBef>
            </a:pPr>
            <a:r>
              <a:rPr lang="ru-RU" alt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МБОУ г. </a:t>
            </a:r>
            <a:r>
              <a:rPr lang="ru-RU" alt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Краснодар</a:t>
            </a:r>
          </a:p>
          <a:p>
            <a:pPr>
              <a:spcBef>
                <a:spcPct val="0"/>
              </a:spcBef>
            </a:pPr>
            <a:r>
              <a:rPr lang="ru-RU" alt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гимназия № 36 </a:t>
            </a:r>
          </a:p>
          <a:p>
            <a:pPr>
              <a:defRPr/>
            </a:pPr>
            <a:r>
              <a:rPr lang="ru-RU" b="1" dirty="0">
                <a:effectLst/>
              </a:rPr>
              <a:t> </a:t>
            </a:r>
            <a:endParaRPr lang="ru-RU" dirty="0">
              <a:effectLst/>
            </a:endParaRPr>
          </a:p>
          <a:p>
            <a:pPr>
              <a:defRPr/>
            </a:pPr>
            <a:r>
              <a:rPr lang="ru-RU" dirty="0">
                <a:effectLst/>
              </a:rPr>
              <a:t>.</a:t>
            </a:r>
          </a:p>
          <a:p>
            <a:pPr>
              <a:defRPr/>
            </a:pPr>
            <a:endParaRPr lang="ru-RU" dirty="0"/>
          </a:p>
        </p:txBody>
      </p:sp>
      <p:sp>
        <p:nvSpPr>
          <p:cNvPr id="16388" name="Номер слайда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rgbClr val="6200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6200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1E2D9A69-4292-4430-9C6B-A805A7D27244}" type="slidenum">
              <a:rPr lang="ru-RU" altLang="ru-RU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FontTx/>
                <a:buNone/>
              </a:pPr>
              <a:t>1</a:t>
            </a:fld>
            <a:endParaRPr lang="ru-RU" altLang="ru-RU" sz="1400" smtClean="0">
              <a:solidFill>
                <a:schemeClr val="tx1"/>
              </a:solidFill>
            </a:endParaRPr>
          </a:p>
        </p:txBody>
      </p:sp>
      <p:pic>
        <p:nvPicPr>
          <p:cNvPr id="1638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5725" y="26988"/>
            <a:ext cx="9229725" cy="1622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390" name="Прямоугольник 6"/>
          <p:cNvSpPr>
            <a:spLocks noChangeArrowheads="1"/>
          </p:cNvSpPr>
          <p:nvPr/>
        </p:nvSpPr>
        <p:spPr bwMode="auto">
          <a:xfrm>
            <a:off x="0" y="-15875"/>
            <a:ext cx="8893175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rgbClr val="6200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6200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35609694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/>
              <a:t>Метапредметные</a:t>
            </a:r>
            <a:r>
              <a:rPr lang="ru-RU" dirty="0"/>
              <a:t> умения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73364322"/>
              </p:ext>
            </p:extLst>
          </p:nvPr>
        </p:nvGraphicFramePr>
        <p:xfrm>
          <a:off x="539552" y="1485742"/>
          <a:ext cx="8064897" cy="4635444"/>
        </p:xfrm>
        <a:graphic>
          <a:graphicData uri="http://schemas.openxmlformats.org/drawingml/2006/table">
            <a:tbl>
              <a:tblPr firstRow="1" firstCol="1" bandRow="1"/>
              <a:tblGrid>
                <a:gridCol w="1296144"/>
                <a:gridCol w="2160240"/>
                <a:gridCol w="4608513"/>
              </a:tblGrid>
              <a:tr h="709955">
                <a:tc rowSpan="8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/>
                          <a:ea typeface="Times New Roman"/>
                        </a:rPr>
                        <a:t>4. </a:t>
                      </a:r>
                      <a:r>
                        <a:rPr lang="ru-RU" sz="1600" b="1" dirty="0" smtClean="0">
                          <a:effectLst/>
                          <a:latin typeface="Times New Roman"/>
                          <a:ea typeface="Times New Roman"/>
                        </a:rPr>
                        <a:t>Проект-</a:t>
                      </a:r>
                      <a:r>
                        <a:rPr lang="ru-RU" sz="1600" b="1" dirty="0" err="1" smtClean="0">
                          <a:effectLst/>
                          <a:latin typeface="Times New Roman"/>
                          <a:ea typeface="Times New Roman"/>
                        </a:rPr>
                        <a:t>ировочные</a:t>
                      </a:r>
                      <a:r>
                        <a:rPr lang="ru-RU" sz="1600" b="1" dirty="0" smtClean="0"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600" b="1" dirty="0">
                          <a:effectLst/>
                          <a:latin typeface="Times New Roman"/>
                          <a:ea typeface="Times New Roman"/>
                        </a:rPr>
                        <a:t>умения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33279" marR="332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Times New Roman"/>
                        </a:rPr>
                        <a:t>4.1. 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Times New Roman"/>
                        </a:rPr>
                        <a:t>Участие в проектировании </a:t>
                      </a:r>
                    </a:p>
                  </a:txBody>
                  <a:tcPr marL="33279" marR="332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Times New Roman"/>
                        </a:rPr>
                        <a:t>4.1.1. Умение делать выбор и осмысливать последствия выбора, результаты собственной деятельности</a:t>
                      </a:r>
                    </a:p>
                  </a:txBody>
                  <a:tcPr marL="33279" marR="332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246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Times New Roman"/>
                        </a:rPr>
                        <a:t>4.1.2. Планирование этапов выполнения проекта (исследования)</a:t>
                      </a:r>
                    </a:p>
                  </a:txBody>
                  <a:tcPr marL="33279" marR="332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8744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Times New Roman"/>
                        </a:rPr>
                        <a:t>4.1.3. Обсуждение возможных средств решения задач: подбор способов решения, проведения исследования, методов исследования</a:t>
                      </a:r>
                    </a:p>
                  </a:txBody>
                  <a:tcPr marL="33279" marR="332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497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Times New Roman"/>
                        </a:rPr>
                        <a:t>4.2.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Times New Roman"/>
                        </a:rPr>
                        <a:t>Выполнение проекта </a:t>
                      </a:r>
                    </a:p>
                  </a:txBody>
                  <a:tcPr marL="33279" marR="332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Times New Roman"/>
                        </a:rPr>
                        <a:t>4.2.1. Освоение способов реализации проекта</a:t>
                      </a:r>
                    </a:p>
                  </a:txBody>
                  <a:tcPr marL="33279" marR="332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121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Times New Roman"/>
                        </a:rPr>
                        <a:t>4.2.2. Обсуждение способов оформления конечных результатов (презентаций проектов и т.п.)</a:t>
                      </a:r>
                    </a:p>
                  </a:txBody>
                  <a:tcPr marL="33279" marR="332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372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Times New Roman"/>
                        </a:rPr>
                        <a:t>4.2.3. Сбор, систематизация и анализ полученных результатов</a:t>
                      </a:r>
                    </a:p>
                  </a:txBody>
                  <a:tcPr marL="33279" marR="332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372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Times New Roman"/>
                        </a:rPr>
                        <a:t>4.3. Проектирование собственной ИОП с помощью тьютора</a:t>
                      </a:r>
                    </a:p>
                  </a:txBody>
                  <a:tcPr marL="33279" marR="332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Times New Roman"/>
                        </a:rPr>
                        <a:t>4.3.1. Проектирование индивидуальной образовательной программы (ИОП)</a:t>
                      </a:r>
                    </a:p>
                  </a:txBody>
                  <a:tcPr marL="33279" marR="332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246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Times New Roman"/>
                        </a:rPr>
                        <a:t>4.3.2. Выбор индивидуального и профессионального маршрута для реализации ИОП</a:t>
                      </a:r>
                    </a:p>
                  </a:txBody>
                  <a:tcPr marL="33279" marR="332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238337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95275" y="1557338"/>
          <a:ext cx="8308974" cy="4535487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2557287"/>
                <a:gridCol w="2921157"/>
                <a:gridCol w="2830530"/>
              </a:tblGrid>
              <a:tr h="528818">
                <a:tc gridSpan="3">
                  <a:txBody>
                    <a:bodyPr/>
                    <a:lstStyle/>
                    <a:p>
                      <a:pPr algn="ctr"/>
                      <a:r>
                        <a:rPr lang="ru-RU" sz="2000" dirty="0">
                          <a:effectLst/>
                        </a:rPr>
                        <a:t>ценностно-целевой аспект</a:t>
                      </a:r>
                      <a:endParaRPr lang="ru-RU" sz="2000" dirty="0">
                        <a:effectLst/>
                        <a:latin typeface="Times New Roman"/>
                      </a:endParaRPr>
                    </a:p>
                  </a:txBody>
                  <a:tcPr marL="68579" marR="68579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28818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>
                          <a:effectLst/>
                        </a:rPr>
                        <a:t>социализация</a:t>
                      </a:r>
                      <a:endParaRPr lang="ru-RU" sz="2000" dirty="0">
                        <a:effectLst/>
                        <a:latin typeface="Times New Roman"/>
                      </a:endParaRPr>
                    </a:p>
                  </a:txBody>
                  <a:tcPr marL="68579" marR="685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>
                          <a:effectLst/>
                        </a:rPr>
                        <a:t>самоопределение</a:t>
                      </a:r>
                      <a:endParaRPr lang="ru-RU" sz="2000" dirty="0">
                        <a:effectLst/>
                        <a:latin typeface="Times New Roman"/>
                      </a:endParaRPr>
                    </a:p>
                  </a:txBody>
                  <a:tcPr marL="68579" marR="685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>
                          <a:effectLst/>
                        </a:rPr>
                        <a:t>самореализация</a:t>
                      </a:r>
                      <a:endParaRPr lang="ru-RU" sz="2000" dirty="0">
                        <a:effectLst/>
                        <a:latin typeface="Times New Roman"/>
                      </a:endParaRPr>
                    </a:p>
                  </a:txBody>
                  <a:tcPr marL="68579" marR="68579" marT="0" marB="0"/>
                </a:tc>
              </a:tr>
              <a:tr h="528818">
                <a:tc gridSpan="3">
                  <a:txBody>
                    <a:bodyPr/>
                    <a:lstStyle/>
                    <a:p>
                      <a:pPr algn="ctr"/>
                      <a:r>
                        <a:rPr lang="ru-RU" sz="2000" dirty="0">
                          <a:effectLst/>
                        </a:rPr>
                        <a:t>возрастной аспект</a:t>
                      </a:r>
                      <a:endParaRPr lang="ru-RU" sz="2000" dirty="0">
                        <a:effectLst/>
                        <a:latin typeface="Times New Roman"/>
                      </a:endParaRPr>
                    </a:p>
                  </a:txBody>
                  <a:tcPr marL="68579" marR="68579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68086">
                <a:tc>
                  <a:txBody>
                    <a:bodyPr/>
                    <a:lstStyle/>
                    <a:p>
                      <a:pPr algn="ctr"/>
                      <a:r>
                        <a:rPr lang="ru-RU" sz="2000" spc="-10">
                          <a:effectLst/>
                        </a:rPr>
                        <a:t>начальная школа</a:t>
                      </a:r>
                      <a:endParaRPr lang="ru-RU" sz="2000">
                        <a:effectLst/>
                        <a:latin typeface="Times New Roman"/>
                      </a:endParaRPr>
                    </a:p>
                  </a:txBody>
                  <a:tcPr marL="68579" marR="685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spc="-10" dirty="0">
                          <a:effectLst/>
                        </a:rPr>
                        <a:t>основная школа</a:t>
                      </a:r>
                      <a:endParaRPr lang="ru-RU" sz="2000" dirty="0">
                        <a:effectLst/>
                        <a:latin typeface="Times New Roman"/>
                      </a:endParaRPr>
                    </a:p>
                  </a:txBody>
                  <a:tcPr marL="68579" marR="685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spc="-10" dirty="0">
                          <a:effectLst/>
                        </a:rPr>
                        <a:t>старшая школа</a:t>
                      </a:r>
                      <a:endParaRPr lang="ru-RU" sz="2000" dirty="0">
                        <a:effectLst/>
                        <a:latin typeface="Times New Roman"/>
                      </a:endParaRPr>
                    </a:p>
                  </a:txBody>
                  <a:tcPr marL="68579" marR="68579" marT="0" marB="0"/>
                </a:tc>
              </a:tr>
              <a:tr h="528818">
                <a:tc gridSpan="3">
                  <a:txBody>
                    <a:bodyPr/>
                    <a:lstStyle/>
                    <a:p>
                      <a:pPr algn="ctr"/>
                      <a:r>
                        <a:rPr lang="ru-RU" sz="2000" dirty="0">
                          <a:effectLst/>
                        </a:rPr>
                        <a:t>технологический аспект</a:t>
                      </a:r>
                      <a:endParaRPr lang="ru-RU" sz="2000" dirty="0">
                        <a:effectLst/>
                        <a:latin typeface="Times New Roman"/>
                      </a:endParaRPr>
                    </a:p>
                  </a:txBody>
                  <a:tcPr marL="68579" marR="68579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452129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>
                          <a:effectLst/>
                        </a:rPr>
                        <a:t>обнаружение интереса</a:t>
                      </a:r>
                      <a:endParaRPr lang="ru-RU" sz="2000" dirty="0">
                        <a:effectLst/>
                        <a:latin typeface="Times New Roman"/>
                      </a:endParaRPr>
                    </a:p>
                  </a:txBody>
                  <a:tcPr marL="68579" marR="685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>
                          <a:effectLst/>
                        </a:rPr>
                        <a:t>оформление образовательных потребностей</a:t>
                      </a:r>
                      <a:endParaRPr lang="ru-RU" sz="2000" dirty="0">
                        <a:effectLst/>
                        <a:latin typeface="Times New Roman"/>
                      </a:endParaRPr>
                    </a:p>
                  </a:txBody>
                  <a:tcPr marL="68579" marR="68579" marT="0" marB="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000" dirty="0">
                          <a:effectLst/>
                        </a:rPr>
                        <a:t>развитие способностей</a:t>
                      </a:r>
                      <a:endParaRPr lang="ru-RU" sz="2000" dirty="0">
                        <a:effectLst/>
                        <a:latin typeface="Times New Roman"/>
                      </a:endParaRPr>
                    </a:p>
                  </a:txBody>
                  <a:tcPr marL="68579" marR="68579" marT="0" marB="0"/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275509" y="548680"/>
            <a:ext cx="8664551" cy="584775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3200" dirty="0">
                <a:ln w="11430"/>
                <a:latin typeface="Trebuchet MS"/>
              </a:rPr>
              <a:t>Общая модель </a:t>
            </a:r>
            <a:r>
              <a:rPr lang="ru-RU" sz="3200" dirty="0" err="1">
                <a:ln w="11430"/>
                <a:latin typeface="Trebuchet MS"/>
              </a:rPr>
              <a:t>тьюторского</a:t>
            </a:r>
            <a:r>
              <a:rPr lang="ru-RU" sz="3200" dirty="0">
                <a:ln w="11430"/>
                <a:latin typeface="Trebuchet MS"/>
              </a:rPr>
              <a:t> сопровождения </a:t>
            </a:r>
          </a:p>
        </p:txBody>
      </p:sp>
    </p:spTree>
    <p:extLst>
      <p:ext uri="{BB962C8B-B14F-4D97-AF65-F5344CB8AC3E}">
        <p14:creationId xmlns:p14="http://schemas.microsoft.com/office/powerpoint/2010/main" val="1773878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Общая модель </a:t>
            </a:r>
            <a:r>
              <a:rPr lang="ru-RU" dirty="0" err="1"/>
              <a:t>тьюторского</a:t>
            </a:r>
            <a:r>
              <a:rPr lang="ru-RU" dirty="0"/>
              <a:t> сопровождения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896544"/>
          </a:xfrm>
        </p:spPr>
        <p:txBody>
          <a:bodyPr>
            <a:normAutofit fontScale="32500" lnSpcReduction="20000"/>
          </a:bodyPr>
          <a:lstStyle/>
          <a:p>
            <a:pPr marL="0" indent="0" algn="just">
              <a:spcAft>
                <a:spcPts val="0"/>
              </a:spcAft>
              <a:buNone/>
            </a:pPr>
            <a:r>
              <a:rPr lang="ru-RU" sz="5500" dirty="0">
                <a:solidFill>
                  <a:srgbClr val="000000"/>
                </a:solidFill>
                <a:latin typeface="Times New Roman"/>
                <a:ea typeface="Times New Roman"/>
              </a:rPr>
              <a:t>- цели образования проектируются в контексте реализации принципов индивидуализации, вариативности, ориентации на деятельность;</a:t>
            </a:r>
            <a:endParaRPr lang="ru-RU" sz="5500" dirty="0">
              <a:latin typeface="Times New Roman"/>
              <a:ea typeface="Times New Roman"/>
            </a:endParaRPr>
          </a:p>
          <a:p>
            <a:pPr marL="0" indent="0" algn="just">
              <a:spcAft>
                <a:spcPts val="0"/>
              </a:spcAft>
              <a:buNone/>
            </a:pPr>
            <a:r>
              <a:rPr lang="ru-RU" sz="5500" dirty="0">
                <a:solidFill>
                  <a:srgbClr val="000000"/>
                </a:solidFill>
                <a:latin typeface="Times New Roman"/>
                <a:ea typeface="Times New Roman"/>
              </a:rPr>
              <a:t>- содержание общего образования составляют не столько знания, сколько универсальные способы деятельности (познание, творчество, исследование и </a:t>
            </a:r>
            <a:r>
              <a:rPr lang="ru-RU" sz="55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проектирование);</a:t>
            </a:r>
            <a:endParaRPr lang="ru-RU" sz="5500" dirty="0">
              <a:latin typeface="Times New Roman"/>
              <a:ea typeface="Times New Roman"/>
            </a:endParaRPr>
          </a:p>
          <a:p>
            <a:pPr marL="0" indent="0" algn="just">
              <a:spcAft>
                <a:spcPts val="0"/>
              </a:spcAft>
              <a:buNone/>
            </a:pPr>
            <a:r>
              <a:rPr lang="ru-RU" sz="5500" dirty="0">
                <a:solidFill>
                  <a:srgbClr val="000000"/>
                </a:solidFill>
                <a:latin typeface="Times New Roman"/>
                <a:ea typeface="Times New Roman"/>
              </a:rPr>
              <a:t>- технология организации образовательного процесса опирается на использование активных форм и методов развивающего образования;</a:t>
            </a:r>
            <a:endParaRPr lang="ru-RU" sz="5500" dirty="0">
              <a:latin typeface="Times New Roman"/>
              <a:ea typeface="Times New Roman"/>
            </a:endParaRPr>
          </a:p>
          <a:p>
            <a:pPr marL="0" indent="0" algn="just">
              <a:spcAft>
                <a:spcPts val="0"/>
              </a:spcAft>
              <a:buNone/>
            </a:pPr>
            <a:r>
              <a:rPr lang="ru-RU" sz="5500" dirty="0">
                <a:solidFill>
                  <a:srgbClr val="000000"/>
                </a:solidFill>
                <a:latin typeface="Times New Roman"/>
                <a:ea typeface="Times New Roman"/>
              </a:rPr>
              <a:t>- базовой институциональной формой образования выступает индивидуальная образовательная программа, процесс реализации которой сопровождается педагогами-</a:t>
            </a:r>
            <a:r>
              <a:rPr lang="ru-RU" sz="5500" dirty="0" err="1">
                <a:solidFill>
                  <a:srgbClr val="000000"/>
                </a:solidFill>
                <a:latin typeface="Times New Roman"/>
                <a:ea typeface="Times New Roman"/>
              </a:rPr>
              <a:t>тьюторами</a:t>
            </a:r>
            <a:r>
              <a:rPr lang="ru-RU" sz="5500" dirty="0">
                <a:solidFill>
                  <a:srgbClr val="000000"/>
                </a:solidFill>
                <a:latin typeface="Times New Roman"/>
                <a:ea typeface="Times New Roman"/>
              </a:rPr>
              <a:t>;</a:t>
            </a:r>
            <a:endParaRPr lang="ru-RU" sz="5500" dirty="0">
              <a:latin typeface="Times New Roman"/>
              <a:ea typeface="Times New Roman"/>
            </a:endParaRPr>
          </a:p>
          <a:p>
            <a:pPr marL="0" indent="0" algn="just">
              <a:spcAft>
                <a:spcPts val="0"/>
              </a:spcAft>
              <a:buNone/>
            </a:pPr>
            <a:r>
              <a:rPr lang="ru-RU" sz="5500" dirty="0">
                <a:solidFill>
                  <a:srgbClr val="000000"/>
                </a:solidFill>
                <a:latin typeface="Times New Roman"/>
                <a:ea typeface="Times New Roman"/>
              </a:rPr>
              <a:t>- учитель уходит от профессиональной позиции предметника к позиции проектировщика, </a:t>
            </a:r>
            <a:r>
              <a:rPr lang="ru-RU" sz="5500" dirty="0" err="1">
                <a:solidFill>
                  <a:srgbClr val="000000"/>
                </a:solidFill>
                <a:latin typeface="Times New Roman"/>
                <a:ea typeface="Times New Roman"/>
              </a:rPr>
              <a:t>тьютора</a:t>
            </a:r>
            <a:r>
              <a:rPr lang="ru-RU" sz="5500" dirty="0">
                <a:solidFill>
                  <a:srgbClr val="000000"/>
                </a:solidFill>
                <a:latin typeface="Times New Roman"/>
                <a:ea typeface="Times New Roman"/>
              </a:rPr>
              <a:t> и консультанта учащихся, находящихся в открытом и вариативном пространстве индивидуального образования;</a:t>
            </a:r>
            <a:endParaRPr lang="ru-RU" sz="5500" dirty="0">
              <a:latin typeface="Times New Roman"/>
              <a:ea typeface="Times New Roman"/>
            </a:endParaRPr>
          </a:p>
          <a:p>
            <a:pPr marL="0" indent="0" algn="just">
              <a:spcAft>
                <a:spcPts val="0"/>
              </a:spcAft>
              <a:buNone/>
            </a:pPr>
            <a:r>
              <a:rPr lang="ru-RU" sz="5500" dirty="0">
                <a:solidFill>
                  <a:srgbClr val="000000"/>
                </a:solidFill>
                <a:latin typeface="Times New Roman"/>
                <a:ea typeface="Times New Roman"/>
              </a:rPr>
              <a:t>- учащиеся осваивают </a:t>
            </a:r>
            <a:r>
              <a:rPr lang="ru-RU" sz="5500" dirty="0">
                <a:latin typeface="Times New Roman"/>
                <a:ea typeface="Times New Roman"/>
              </a:rPr>
              <a:t>самообразование как основной способ освоения содержания обучения, развивают навыки самостоятельной деятельности;</a:t>
            </a:r>
          </a:p>
          <a:p>
            <a:pPr marL="0" indent="0" algn="just">
              <a:spcAft>
                <a:spcPts val="0"/>
              </a:spcAft>
              <a:buNone/>
            </a:pPr>
            <a:r>
              <a:rPr lang="ru-RU" sz="5500" dirty="0" smtClean="0">
                <a:latin typeface="Times New Roman"/>
                <a:ea typeface="Times New Roman"/>
              </a:rPr>
              <a:t>- </a:t>
            </a:r>
            <a:r>
              <a:rPr lang="ru-RU" sz="5500" dirty="0">
                <a:latin typeface="Times New Roman"/>
                <a:ea typeface="Times New Roman"/>
              </a:rPr>
              <a:t>существенно возрастает роль средств обучения, особое значение приобретают средства дистанционного обучения, информационные и телекоммуникационные технологии обучения.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16269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/>
              <a:t>«Требования к результатам освоения основной образовательной программы основного общего образования</a:t>
            </a:r>
            <a:r>
              <a:rPr lang="ru-RU" sz="2800" dirty="0" smtClean="0"/>
              <a:t>» (ФГОС ООО)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/>
              <a:t>освоенные учащимися </a:t>
            </a:r>
            <a:r>
              <a:rPr lang="ru-RU" dirty="0" err="1"/>
              <a:t>межпредметные</a:t>
            </a:r>
            <a:r>
              <a:rPr lang="ru-RU" dirty="0"/>
              <a:t> понятия и универсальные учебные действия (</a:t>
            </a:r>
            <a:r>
              <a:rPr lang="ru-RU" dirty="0" smtClean="0"/>
              <a:t>регулятивные</a:t>
            </a:r>
            <a:r>
              <a:rPr lang="ru-RU" dirty="0"/>
              <a:t>, познавательные, коммуникативные), </a:t>
            </a:r>
            <a:endParaRPr lang="ru-RU" dirty="0" smtClean="0"/>
          </a:p>
          <a:p>
            <a:r>
              <a:rPr lang="ru-RU" dirty="0" smtClean="0"/>
              <a:t>способность </a:t>
            </a:r>
            <a:r>
              <a:rPr lang="ru-RU" dirty="0"/>
              <a:t>их использования в учебной, познавательной и социальной </a:t>
            </a:r>
            <a:r>
              <a:rPr lang="ru-RU" dirty="0" smtClean="0"/>
              <a:t>практике</a:t>
            </a:r>
            <a:r>
              <a:rPr lang="ru-RU" dirty="0"/>
              <a:t>, </a:t>
            </a:r>
            <a:endParaRPr lang="ru-RU" dirty="0" smtClean="0"/>
          </a:p>
          <a:p>
            <a:r>
              <a:rPr lang="ru-RU" dirty="0" smtClean="0"/>
              <a:t>самостоятельности </a:t>
            </a:r>
            <a:r>
              <a:rPr lang="ru-RU" dirty="0"/>
              <a:t>планирования и осуществления учебной деятельности и </a:t>
            </a:r>
            <a:endParaRPr lang="ru-RU" dirty="0" smtClean="0"/>
          </a:p>
          <a:p>
            <a:r>
              <a:rPr lang="ru-RU" dirty="0" smtClean="0"/>
              <a:t>организации </a:t>
            </a:r>
            <a:r>
              <a:rPr lang="ru-RU" dirty="0"/>
              <a:t>учебного сотрудничества с </a:t>
            </a:r>
            <a:r>
              <a:rPr lang="ru-RU" dirty="0" smtClean="0"/>
              <a:t>педагогами </a:t>
            </a:r>
            <a:r>
              <a:rPr lang="ru-RU" dirty="0"/>
              <a:t>и сверстниками, к построению индивидуальной </a:t>
            </a:r>
            <a:r>
              <a:rPr lang="ru-RU" dirty="0" smtClean="0"/>
              <a:t>образовательной </a:t>
            </a:r>
            <a:r>
              <a:rPr lang="ru-RU" dirty="0"/>
              <a:t>траектории</a:t>
            </a:r>
          </a:p>
        </p:txBody>
      </p:sp>
    </p:spTree>
    <p:extLst>
      <p:ext uri="{BB962C8B-B14F-4D97-AF65-F5344CB8AC3E}">
        <p14:creationId xmlns:p14="http://schemas.microsoft.com/office/powerpoint/2010/main" val="25078843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противоречия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/>
              <a:t>- между требованиями времени и общества в осуществлении индивидуализации образования как средства достижения современных образовательных результатов и </a:t>
            </a:r>
            <a:r>
              <a:rPr lang="ru-RU" dirty="0" err="1"/>
              <a:t>неразработанностью</a:t>
            </a:r>
            <a:r>
              <a:rPr lang="ru-RU" dirty="0"/>
              <a:t> организационно-педагогических условий индивидуального образования в массовой школе;</a:t>
            </a:r>
          </a:p>
          <a:p>
            <a:r>
              <a:rPr lang="ru-RU" dirty="0"/>
              <a:t>- между выраженной потребностью в универсализации общего образования, обобщении способов учебно-познавательной и исследовательской деятельности и сохранением матрицы БУП, «отчужденного» учебного предмета в качестве единицы обучения;</a:t>
            </a:r>
          </a:p>
          <a:p>
            <a:r>
              <a:rPr lang="ru-RU" dirty="0"/>
              <a:t>- между стремлением современных учащихся к самоутверждению, самостоятельности, инициативности и препятствующему этому сохранением репродуктивных вербальных форм организации процесса обучения.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183867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Проблема и гипотеза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b="1" dirty="0" smtClean="0"/>
              <a:t>Проблема </a:t>
            </a:r>
            <a:r>
              <a:rPr lang="ru-RU" b="1" dirty="0"/>
              <a:t>проектирования</a:t>
            </a:r>
            <a:r>
              <a:rPr lang="ru-RU" dirty="0"/>
              <a:t>: какая педагогическая модель будет эффективна для формирования у учащихся </a:t>
            </a:r>
            <a:r>
              <a:rPr lang="ru-RU" dirty="0" err="1"/>
              <a:t>метапредметных</a:t>
            </a:r>
            <a:r>
              <a:rPr lang="ru-RU" dirty="0"/>
              <a:t> результатов образования?</a:t>
            </a:r>
          </a:p>
          <a:p>
            <a:r>
              <a:rPr lang="ru-RU" dirty="0"/>
              <a:t>Анализ научной литературы, изучение собственного инновационного опыта и материалов других ОУ позволили выдвинуть </a:t>
            </a:r>
            <a:r>
              <a:rPr lang="ru-RU" b="1" dirty="0"/>
              <a:t>гипотезу </a:t>
            </a:r>
            <a:r>
              <a:rPr lang="ru-RU" dirty="0"/>
              <a:t>о том, что формирование у учащихся </a:t>
            </a:r>
            <a:r>
              <a:rPr lang="ru-RU" dirty="0" err="1"/>
              <a:t>метапредметных</a:t>
            </a:r>
            <a:r>
              <a:rPr lang="ru-RU" dirty="0"/>
              <a:t> результатов образования: гностических, творческих, исследовательских, проектировочных умений возможно при успешной реализации педагогической модели индивидуализации образования как комплекса организационно-педагогических условий.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595827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Задачи на 2015 г.</a:t>
            </a:r>
            <a:endParaRPr lang="ru-RU" dirty="0"/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16878499"/>
              </p:ext>
            </p:extLst>
          </p:nvPr>
        </p:nvGraphicFramePr>
        <p:xfrm>
          <a:off x="971600" y="2132857"/>
          <a:ext cx="7200800" cy="3171105"/>
        </p:xfrm>
        <a:graphic>
          <a:graphicData uri="http://schemas.openxmlformats.org/drawingml/2006/table">
            <a:tbl>
              <a:tblPr firstRow="1" firstCol="1" bandRow="1"/>
              <a:tblGrid>
                <a:gridCol w="7200800"/>
              </a:tblGrid>
              <a:tr h="75470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Разработать педагогическую модель </a:t>
                      </a:r>
                      <a:r>
                        <a:rPr lang="ru-RU" sz="20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индивидуализации </a:t>
                      </a:r>
                      <a:r>
                        <a:rPr lang="ru-RU" sz="2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общего образования и обосновать ее эффективность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4549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/>
                          <a:ea typeface="Times New Roman"/>
                        </a:rPr>
                        <a:t>Разработать инструментарий и провести стартовые измерения в рамках мониторинга </a:t>
                      </a:r>
                      <a:r>
                        <a:rPr lang="ru-RU" sz="2000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метапредметных</a:t>
                      </a:r>
                      <a:r>
                        <a:rPr lang="ru-RU" sz="2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 результатов по ступеням общего образования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7090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/>
                          <a:ea typeface="Times New Roman"/>
                        </a:rPr>
                        <a:t>Обучение учителей гимназии основам индивидуализации образования, ориентированной на </a:t>
                      </a:r>
                      <a:r>
                        <a:rPr lang="ru-RU" sz="2000" dirty="0" smtClean="0">
                          <a:effectLst/>
                          <a:latin typeface="Times New Roman"/>
                          <a:ea typeface="Times New Roman"/>
                        </a:rPr>
                        <a:t>достижение </a:t>
                      </a:r>
                      <a:r>
                        <a:rPr lang="ru-RU" sz="2000" dirty="0" err="1">
                          <a:effectLst/>
                          <a:latin typeface="Times New Roman"/>
                          <a:ea typeface="Times New Roman"/>
                        </a:rPr>
                        <a:t>метапредметных</a:t>
                      </a:r>
                      <a:r>
                        <a:rPr lang="ru-RU" sz="2000" dirty="0">
                          <a:effectLst/>
                          <a:latin typeface="Times New Roman"/>
                          <a:ea typeface="Times New Roman"/>
                        </a:rPr>
                        <a:t> результатов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720487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Метапредметные</a:t>
            </a:r>
            <a:r>
              <a:rPr lang="ru-RU" dirty="0" smtClean="0"/>
              <a:t> умения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3136"/>
          </a:xfrm>
        </p:spPr>
        <p:txBody>
          <a:bodyPr>
            <a:normAutofit fontScale="77500" lnSpcReduction="20000"/>
          </a:bodyPr>
          <a:lstStyle/>
          <a:p>
            <a:r>
              <a:rPr lang="ru-RU" dirty="0"/>
              <a:t>гностические (обобщение, систематизация, определение понятий, классификация, доказательство и т.п.); </a:t>
            </a:r>
            <a:endParaRPr lang="ru-RU" dirty="0" smtClean="0"/>
          </a:p>
          <a:p>
            <a:r>
              <a:rPr lang="ru-RU" dirty="0" smtClean="0"/>
              <a:t>исследовательские </a:t>
            </a:r>
            <a:r>
              <a:rPr lang="ru-RU" dirty="0"/>
              <a:t>(</a:t>
            </a:r>
            <a:r>
              <a:rPr lang="ru-RU" dirty="0" err="1"/>
              <a:t>проблематизация</a:t>
            </a:r>
            <a:r>
              <a:rPr lang="ru-RU" dirty="0"/>
              <a:t>, анализ, синтез, интерпретация, выдвижение гипотез, экстраполяция, оценка, аргументация, умение сворачивать информацию); </a:t>
            </a:r>
            <a:endParaRPr lang="ru-RU" dirty="0" smtClean="0"/>
          </a:p>
          <a:p>
            <a:r>
              <a:rPr lang="ru-RU" dirty="0" smtClean="0"/>
              <a:t>творческие </a:t>
            </a:r>
            <a:r>
              <a:rPr lang="ru-RU" dirty="0"/>
              <a:t>(перенос, видение новой функции, видение проблемы в стандартной ситуации, видение структуры объекта, альтернативное решение, комбинирование известных способов деятельности с новыми</a:t>
            </a:r>
            <a:r>
              <a:rPr lang="ru-RU" dirty="0" smtClean="0"/>
              <a:t>);</a:t>
            </a:r>
          </a:p>
          <a:p>
            <a:r>
              <a:rPr lang="ru-RU" dirty="0" smtClean="0"/>
              <a:t> </a:t>
            </a:r>
            <a:r>
              <a:rPr lang="ru-RU" dirty="0"/>
              <a:t>проектировочные (определение целей, планирование, выбор тактики, контроль, рефлексия, коррекция </a:t>
            </a:r>
            <a:r>
              <a:rPr lang="ru-RU" dirty="0" smtClean="0"/>
              <a:t>своей </a:t>
            </a:r>
            <a:r>
              <a:rPr lang="ru-RU" dirty="0"/>
              <a:t>деятельности).</a:t>
            </a:r>
          </a:p>
        </p:txBody>
      </p:sp>
    </p:spTree>
    <p:extLst>
      <p:ext uri="{BB962C8B-B14F-4D97-AF65-F5344CB8AC3E}">
        <p14:creationId xmlns:p14="http://schemas.microsoft.com/office/powerpoint/2010/main" val="18848485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/>
              <a:t>Метапредметные</a:t>
            </a:r>
            <a:r>
              <a:rPr lang="ru-RU" dirty="0"/>
              <a:t> умения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75118849"/>
              </p:ext>
            </p:extLst>
          </p:nvPr>
        </p:nvGraphicFramePr>
        <p:xfrm>
          <a:off x="539552" y="1556792"/>
          <a:ext cx="8480425" cy="4581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6" name="Документ" r:id="rId4" imgW="8511521" imgH="4797490" progId="Word.Document.12">
                  <p:embed/>
                </p:oleObj>
              </mc:Choice>
              <mc:Fallback>
                <p:oleObj name="Документ" r:id="rId4" imgW="8511521" imgH="479749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539552" y="1556792"/>
                        <a:ext cx="8480425" cy="45815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9077749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/>
              <a:t>Метапредметные</a:t>
            </a:r>
            <a:r>
              <a:rPr lang="ru-RU" dirty="0"/>
              <a:t> умения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05869204"/>
              </p:ext>
            </p:extLst>
          </p:nvPr>
        </p:nvGraphicFramePr>
        <p:xfrm>
          <a:off x="539552" y="1539082"/>
          <a:ext cx="8064896" cy="5040965"/>
        </p:xfrm>
        <a:graphic>
          <a:graphicData uri="http://schemas.openxmlformats.org/drawingml/2006/table">
            <a:tbl>
              <a:tblPr firstRow="1" firstCol="1" bandRow="1"/>
              <a:tblGrid>
                <a:gridCol w="864096"/>
                <a:gridCol w="1728192"/>
                <a:gridCol w="5472608"/>
              </a:tblGrid>
              <a:tr h="816157">
                <a:tc rowSpan="7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111760" algn="l"/>
                        </a:tabLst>
                      </a:pPr>
                      <a:r>
                        <a:rPr lang="ru-RU" sz="1600" b="1" dirty="0">
                          <a:effectLst/>
                          <a:latin typeface="Times New Roman"/>
                          <a:ea typeface="Times New Roman"/>
                        </a:rPr>
                        <a:t>2.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  <a:tabLst>
                          <a:tab pos="111760" algn="l"/>
                        </a:tabLst>
                      </a:pPr>
                      <a:r>
                        <a:rPr lang="ru-RU" sz="1600" b="1" dirty="0" err="1">
                          <a:effectLst/>
                          <a:latin typeface="Times New Roman"/>
                          <a:ea typeface="Times New Roman"/>
                        </a:rPr>
                        <a:t>Иссле-довате-льские</a:t>
                      </a:r>
                      <a:r>
                        <a:rPr lang="ru-RU" sz="1600" b="1" dirty="0">
                          <a:effectLst/>
                          <a:latin typeface="Times New Roman"/>
                          <a:ea typeface="Times New Roman"/>
                        </a:rPr>
                        <a:t> умения 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7824" marR="278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Times New Roman"/>
                        </a:rPr>
                        <a:t>2.1. 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Times New Roman"/>
                        </a:rPr>
                        <a:t>Работа с проблемой и выдвижением гипотез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27824" marR="278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Times New Roman"/>
                        </a:rPr>
                        <a:t>2.1.1. Высказывание предположений о неизвестном, предложение способов проверки своих гипотез, инициирование поиска способов действий/средств</a:t>
                      </a:r>
                    </a:p>
                  </a:txBody>
                  <a:tcPr marL="27824" marR="278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258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Times New Roman"/>
                        </a:rPr>
                        <a:t>2.1.2. Переход от проблем к постановке задач</a:t>
                      </a:r>
                    </a:p>
                  </a:txBody>
                  <a:tcPr marL="27824" marR="278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678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Times New Roman"/>
                        </a:rPr>
                        <a:t>2.1.3. Конструирование разных путей при решении задач</a:t>
                      </a:r>
                    </a:p>
                  </a:txBody>
                  <a:tcPr marL="27824" marR="278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356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Times New Roman"/>
                        </a:rPr>
                        <a:t>2.2.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Times New Roman"/>
                        </a:rPr>
                        <a:t>Позиционное видение изучаемых объектов, процессов и </a:t>
                      </a:r>
                      <a:r>
                        <a:rPr lang="ru-RU" sz="1600" dirty="0" smtClean="0">
                          <a:effectLst/>
                          <a:latin typeface="Times New Roman"/>
                          <a:ea typeface="Times New Roman"/>
                        </a:rPr>
                        <a:t>явлений</a:t>
                      </a:r>
                      <a:r>
                        <a:rPr lang="ru-RU" sz="16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27824" marR="278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Times New Roman"/>
                        </a:rPr>
                        <a:t>2.2.1. Создание обобщений, установление аналогов, классификаций, выбор оснований и критериев для классификации</a:t>
                      </a:r>
                    </a:p>
                  </a:txBody>
                  <a:tcPr marL="27824" marR="278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9150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Times New Roman"/>
                        </a:rPr>
                        <a:t>2.2.2. Установление причинно-следственных связей, построение логических рассуждений, формулирование выводов</a:t>
                      </a:r>
                    </a:p>
                  </a:txBody>
                  <a:tcPr marL="27824" marR="278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3874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Times New Roman"/>
                        </a:rPr>
                        <a:t>2.3. Системность и обобщенность предметных знаний</a:t>
                      </a:r>
                    </a:p>
                  </a:txBody>
                  <a:tcPr marL="27824" marR="278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Times New Roman"/>
                        </a:rPr>
                        <a:t>2.3.1. Умение создавать, применять и преобразовывать знаки и символы, модели  и схемы для решения учебных и познавательных задач. Умение переносить общий способ решения на решение частных задач</a:t>
                      </a:r>
                    </a:p>
                  </a:txBody>
                  <a:tcPr marL="27824" marR="278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1615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Times New Roman"/>
                        </a:rPr>
                        <a:t>2.3.2.Умение учащихся самостоятельно преобразовывать исходный способ действия, уже освоенного в обучении, применительно к новому типу задач.</a:t>
                      </a:r>
                    </a:p>
                  </a:txBody>
                  <a:tcPr marL="27824" marR="278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901587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/>
              <a:t>Метапредметные</a:t>
            </a:r>
            <a:r>
              <a:rPr lang="ru-RU" dirty="0"/>
              <a:t> умения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30676621"/>
              </p:ext>
            </p:extLst>
          </p:nvPr>
        </p:nvGraphicFramePr>
        <p:xfrm>
          <a:off x="539553" y="1600201"/>
          <a:ext cx="8136903" cy="4620079"/>
        </p:xfrm>
        <a:graphic>
          <a:graphicData uri="http://schemas.openxmlformats.org/drawingml/2006/table">
            <a:tbl>
              <a:tblPr firstRow="1" firstCol="1" bandRow="1"/>
              <a:tblGrid>
                <a:gridCol w="1152127"/>
                <a:gridCol w="2304256"/>
                <a:gridCol w="4680520"/>
              </a:tblGrid>
              <a:tr h="787124">
                <a:tc rowSpan="6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Times New Roman"/>
                          <a:ea typeface="Times New Roman"/>
                        </a:rPr>
                        <a:t>3. Творче-ские умения</a:t>
                      </a:r>
                      <a:endParaRPr lang="ru-RU" sz="16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6896" marR="368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Times New Roman"/>
                        </a:rPr>
                        <a:t>3.1.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Times New Roman"/>
                        </a:rPr>
                        <a:t>Творческие действия и операции</a:t>
                      </a:r>
                    </a:p>
                  </a:txBody>
                  <a:tcPr marL="36896" marR="368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Times New Roman"/>
                        </a:rPr>
                        <a:t>3.1.1. Приобретение недостающих умений, знаний, способностей для ответа на вопрос самообучения: как научиться</a:t>
                      </a:r>
                    </a:p>
                  </a:txBody>
                  <a:tcPr marL="36896" marR="368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7907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Times New Roman"/>
                        </a:rPr>
                        <a:t>3.1.2. Учащийся не останавливается перед задачей, для решения которой у него нет готовых средств, не требует, чтобы его научили, не объявляет задачу неинтересной и не отказывается от нее. </a:t>
                      </a:r>
                    </a:p>
                  </a:txBody>
                  <a:tcPr marL="36896" marR="368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Times New Roman"/>
                        </a:rPr>
                        <a:t>3.1.3. Изобретение недостающего способа действия, перевода задачи в творческую </a:t>
                      </a:r>
                    </a:p>
                  </a:txBody>
                  <a:tcPr marL="36896" marR="368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8551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Times New Roman"/>
                        </a:rPr>
                        <a:t>3.2. 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Times New Roman"/>
                        </a:rPr>
                        <a:t>Творческая поисковая активность (субъект учебной деятельности)</a:t>
                      </a:r>
                    </a:p>
                  </a:txBody>
                  <a:tcPr marL="36896" marR="368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Times New Roman"/>
                        </a:rPr>
                        <a:t>3.2.1. Поиск недостающей информации в любом источнике - в учебнике, справочнике, книге, в сети Интернет, у учителя.</a:t>
                      </a:r>
                    </a:p>
                  </a:txBody>
                  <a:tcPr marL="36896" marR="368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356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Times New Roman"/>
                        </a:rPr>
                        <a:t>3.2.2. Поиск таких задач, которые учащийся не может решить</a:t>
                      </a:r>
                    </a:p>
                  </a:txBody>
                  <a:tcPr marL="36896" marR="368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873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Times New Roman"/>
                        </a:rPr>
                        <a:t>3.2.3. Активность в поиске новых способов действия, предложении своих гипотез, догадок.</a:t>
                      </a:r>
                    </a:p>
                  </a:txBody>
                  <a:tcPr marL="36896" marR="368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2549612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926</Words>
  <Application>Microsoft Office PowerPoint</Application>
  <PresentationFormat>Экран (4:3)</PresentationFormat>
  <Paragraphs>105</Paragraphs>
  <Slides>12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4" baseType="lpstr">
      <vt:lpstr>Тема Office</vt:lpstr>
      <vt:lpstr>Документ</vt:lpstr>
      <vt:lpstr>Презентация PowerPoint</vt:lpstr>
      <vt:lpstr>«Требования к результатам освоения основной образовательной программы основного общего образования» (ФГОС ООО)</vt:lpstr>
      <vt:lpstr>противоречия</vt:lpstr>
      <vt:lpstr>Проблема и гипотеза</vt:lpstr>
      <vt:lpstr>Задачи на 2015 г.</vt:lpstr>
      <vt:lpstr>Метапредметные умения</vt:lpstr>
      <vt:lpstr>Метапредметные умения</vt:lpstr>
      <vt:lpstr>Метапредметные умения</vt:lpstr>
      <vt:lpstr>Метапредметные умения</vt:lpstr>
      <vt:lpstr>Метапредметные умения</vt:lpstr>
      <vt:lpstr>Презентация PowerPoint</vt:lpstr>
      <vt:lpstr>Общая модель тьюторского сопровождения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сони</dc:creator>
  <cp:lastModifiedBy>сони</cp:lastModifiedBy>
  <cp:revision>5</cp:revision>
  <dcterms:created xsi:type="dcterms:W3CDTF">2015-02-16T06:42:58Z</dcterms:created>
  <dcterms:modified xsi:type="dcterms:W3CDTF">2015-02-16T15:43:10Z</dcterms:modified>
</cp:coreProperties>
</file>